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7" r:id="rId3"/>
    <p:sldMasterId id="2147483672" r:id="rId4"/>
    <p:sldMasterId id="2147483675" r:id="rId5"/>
    <p:sldMasterId id="2147483679" r:id="rId6"/>
    <p:sldMasterId id="2147483682" r:id="rId7"/>
    <p:sldMasterId id="2147483687" r:id="rId8"/>
  </p:sldMasterIdLst>
  <p:sldIdLst>
    <p:sldId id="271" r:id="rId9"/>
    <p:sldId id="274" r:id="rId10"/>
    <p:sldId id="276" r:id="rId11"/>
    <p:sldId id="275" r:id="rId12"/>
  </p:sldIdLst>
  <p:sldSz cx="9906000" cy="6858000" type="A4"/>
  <p:notesSz cx="6858000" cy="9144000"/>
  <p:defaultTextStyle>
    <a:defPPr>
      <a:defRPr lang="es-PE"/>
    </a:defPPr>
    <a:lvl1pPr algn="r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 baseline="300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 baseline="300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 baseline="300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 baseline="300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959595"/>
    <a:srgbClr val="0B6091"/>
    <a:srgbClr val="A4A4A4"/>
    <a:srgbClr val="FFFB95"/>
    <a:srgbClr val="CBE5FF"/>
    <a:srgbClr val="C1DB91"/>
    <a:srgbClr val="BD85BB"/>
    <a:srgbClr val="C6C6C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500" y="-372"/>
      </p:cViewPr>
      <p:guideLst>
        <p:guide orient="horz" pos="4128"/>
        <p:guide pos="59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1850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29916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fld id="{1131B0B7-70C0-4BE7-8935-B3440FD61512}" type="datetime1">
              <a:rPr lang="es-ES"/>
              <a:pPr>
                <a:defRPr/>
              </a:pPr>
              <a:t>05/03/2013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fld id="{E3D0EEFA-157E-4ABB-836C-A0AB3D516F2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18430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86588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fld id="{A72AF3B2-15D1-4D1D-B369-C2039C3BBBB8}" type="datetime1">
              <a:rPr lang="es-ES"/>
              <a:pPr>
                <a:defRPr/>
              </a:pPr>
              <a:t>05/03/2013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fld id="{C4580BD6-E169-47E6-A0CD-532FA1CC5B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14221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50489" y="332657"/>
            <a:ext cx="4446010" cy="1367433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0132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fld id="{1131B0B7-70C0-4BE7-8935-B3440FD61512}" type="datetime1">
              <a:rPr lang="es-ES"/>
              <a:pPr>
                <a:defRPr/>
              </a:pPr>
              <a:t>05/03/2013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fld id="{3825D2E4-6B8C-46FF-A1C5-6A4FE4746BC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11880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350489" y="332657"/>
            <a:ext cx="4446010" cy="1367433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2285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fld id="{1131B0B7-70C0-4BE7-8935-B3440FD61512}" type="datetime1">
              <a:rPr lang="es-ES"/>
              <a:pPr>
                <a:defRPr/>
              </a:pPr>
              <a:t>05/03/2013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058C513-C9A5-41D5-83A1-CB36F4519AA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17053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fld id="{AE4C1790-1686-4DC7-8D30-DE81C872805E}" type="datetime1">
              <a:rPr lang="es-ES"/>
              <a:pPr>
                <a:defRPr/>
              </a:pPr>
              <a:t>05/03/2013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fld id="{5C1735F6-4CE8-4E86-88E7-9D9047290CF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60078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8723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6FCE6E4D-45BA-4CA0-83D4-91BE96240E23}" type="datetimeFigureOut">
              <a:rPr lang="es-PE"/>
              <a:pPr>
                <a:defRPr/>
              </a:pPr>
              <a:t>05/03/2013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D4C9053A-EB6B-445C-B2D0-D1E690CF72D8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1922993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15053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fld id="{1131B0B7-70C0-4BE7-8935-B3440FD61512}" type="datetime1">
              <a:rPr lang="es-ES"/>
              <a:pPr>
                <a:defRPr/>
              </a:pPr>
              <a:t>05/03/2013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fld id="{8A21364E-C580-49E7-8593-2B6C17371C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3449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fld id="{34BF204D-6F3E-4513-A448-92861EDEF15B}" type="datetimeFigureOut">
              <a:rPr lang="es-PE"/>
              <a:pPr>
                <a:defRPr/>
              </a:pPr>
              <a:t>05/03/2013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9EDAB1D-827C-447D-AE64-440E92AE628F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425391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50489" y="332657"/>
            <a:ext cx="4446010" cy="1367433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219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fld id="{1131B0B7-70C0-4BE7-8935-B3440FD61512}" type="datetime1">
              <a:rPr lang="es-ES"/>
              <a:pPr>
                <a:defRPr/>
              </a:pPr>
              <a:t>05/03/2013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fld id="{F90173B1-5CA1-42CD-94A5-403BD352742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419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350489" y="332657"/>
            <a:ext cx="4446010" cy="1367433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906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fld id="{1131B0B7-70C0-4BE7-8935-B3440FD61512}" type="datetime1">
              <a:rPr lang="es-ES"/>
              <a:pPr>
                <a:defRPr/>
              </a:pPr>
              <a:t>05/03/2013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fld id="{0E9D337F-EBB9-4BD5-AFB6-8BB948AC58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79124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fld id="{AE4C1790-1686-4DC7-8D30-DE81C872805E}" type="datetime1">
              <a:rPr lang="es-ES"/>
              <a:pPr>
                <a:defRPr/>
              </a:pPr>
              <a:t>05/03/2013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fld id="{13DDF7CC-0598-41D3-AAA7-48CECC20260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48608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24639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" descr="1b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11" r:id="rId2"/>
    <p:sldLayoutId id="2147483712" r:id="rId3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3" r:id="rId2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2000" kern="1200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FFFFFF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FFFFF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FFFFF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FFFFF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f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4" r:id="rId2"/>
    <p:sldLayoutId id="2147483715" r:id="rId3"/>
    <p:sldLayoutId id="2147483704" r:id="rId4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16" r:id="rId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1" descr="1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7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8" r:id="rId2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2000" kern="1200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FFFFFF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FFFFF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FFFFF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FFFFF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f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9" r:id="rId2"/>
    <p:sldLayoutId id="2147483720" r:id="rId3"/>
    <p:sldLayoutId id="2147483709" r:id="rId4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21" r:id="rId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6488" y="0"/>
            <a:ext cx="4989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336550" y="439738"/>
            <a:ext cx="3843338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5500" b="1">
                <a:solidFill>
                  <a:schemeClr val="tx2"/>
                </a:solidFill>
              </a:rPr>
              <a:t>LA FAMILIA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518" name="Group 22"/>
          <p:cNvGraphicFramePr>
            <a:graphicFrameLocks noGrp="1"/>
          </p:cNvGraphicFramePr>
          <p:nvPr/>
        </p:nvGraphicFramePr>
        <p:xfrm>
          <a:off x="1273175" y="2262188"/>
          <a:ext cx="7696201" cy="3743325"/>
        </p:xfrm>
        <a:graphic>
          <a:graphicData uri="http://schemas.openxmlformats.org/drawingml/2006/table">
            <a:tbl>
              <a:tblPr/>
              <a:tblGrid>
                <a:gridCol w="2640013"/>
                <a:gridCol w="2490787"/>
                <a:gridCol w="2565401"/>
              </a:tblGrid>
              <a:tr h="747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Función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BIOLÓGICA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Función PROTECTORA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Función EDUCADORA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9956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 familia asegura la supervivencia de la sociedad.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 familia brinda protección y amor a sus miembros.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 familia enseña normas para la convivencia.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106532" name="Picture 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1178"/>
          <a:stretch>
            <a:fillRect/>
          </a:stretch>
        </p:blipFill>
        <p:spPr bwMode="auto">
          <a:xfrm>
            <a:off x="1716088" y="4090988"/>
            <a:ext cx="183832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33" name="Picture 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511" r="34726"/>
          <a:stretch>
            <a:fillRect/>
          </a:stretch>
        </p:blipFill>
        <p:spPr bwMode="auto">
          <a:xfrm>
            <a:off x="4206875" y="4090988"/>
            <a:ext cx="196215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34" name="Picture 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316" r="-1511"/>
          <a:stretch>
            <a:fillRect/>
          </a:stretch>
        </p:blipFill>
        <p:spPr bwMode="auto">
          <a:xfrm>
            <a:off x="6697663" y="4090988"/>
            <a:ext cx="1989137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6538" name="Group 42"/>
          <p:cNvGrpSpPr>
            <a:grpSpLocks/>
          </p:cNvGrpSpPr>
          <p:nvPr/>
        </p:nvGrpSpPr>
        <p:grpSpPr bwMode="auto">
          <a:xfrm>
            <a:off x="3081338" y="533400"/>
            <a:ext cx="6342062" cy="457200"/>
            <a:chOff x="1344" y="336"/>
            <a:chExt cx="4231" cy="288"/>
          </a:xfrm>
        </p:grpSpPr>
        <p:sp>
          <p:nvSpPr>
            <p:cNvPr id="21525" name="Rectangle 43"/>
            <p:cNvSpPr>
              <a:spLocks noChangeArrowheads="1"/>
            </p:cNvSpPr>
            <p:nvPr/>
          </p:nvSpPr>
          <p:spPr bwMode="auto">
            <a:xfrm>
              <a:off x="1344" y="336"/>
              <a:ext cx="42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s-ES" sz="2400" b="1" baseline="0"/>
                <a:t>La convivencia en la familia</a:t>
              </a:r>
              <a:endParaRPr lang="es-ES" sz="2600" b="1" baseline="0"/>
            </a:p>
          </p:txBody>
        </p:sp>
        <p:sp>
          <p:nvSpPr>
            <p:cNvPr id="21526" name="Line 44"/>
            <p:cNvSpPr>
              <a:spLocks noChangeShapeType="1"/>
            </p:cNvSpPr>
            <p:nvPr/>
          </p:nvSpPr>
          <p:spPr bwMode="auto">
            <a:xfrm>
              <a:off x="2496" y="624"/>
              <a:ext cx="3024" cy="0"/>
            </a:xfrm>
            <a:prstGeom prst="line">
              <a:avLst/>
            </a:prstGeom>
            <a:noFill/>
            <a:ln w="47625">
              <a:solidFill>
                <a:srgbClr val="0B6091">
                  <a:alpha val="29019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/>
            </a:p>
          </p:txBody>
        </p:sp>
      </p:grpSp>
      <p:sp>
        <p:nvSpPr>
          <p:cNvPr id="106541" name="Rectangle 45"/>
          <p:cNvSpPr>
            <a:spLocks noGrp="1" noChangeArrowheads="1"/>
          </p:cNvSpPr>
          <p:nvPr>
            <p:ph idx="1"/>
          </p:nvPr>
        </p:nvSpPr>
        <p:spPr bwMode="auto">
          <a:xfrm>
            <a:off x="1120775" y="1279525"/>
            <a:ext cx="8413750" cy="7143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tabLst>
                <a:tab pos="482600" algn="l"/>
              </a:tabLst>
            </a:pPr>
            <a:r>
              <a:rPr lang="es-ES" sz="1600" smtClean="0">
                <a:cs typeface="Arial" charset="0"/>
              </a:rPr>
              <a:t>La familia está constituida un grupo de personas unidas por lazos de </a:t>
            </a:r>
            <a:r>
              <a:rPr lang="es-ES" sz="1600" b="1" smtClean="0">
                <a:cs typeface="Arial" charset="0"/>
              </a:rPr>
              <a:t>parentesco</a:t>
            </a:r>
            <a:r>
              <a:rPr lang="es-ES" sz="1600" smtClean="0">
                <a:cs typeface="Arial" charset="0"/>
              </a:rPr>
              <a:t> y </a:t>
            </a:r>
            <a:r>
              <a:rPr lang="es-ES" sz="1600" b="1" smtClean="0">
                <a:cs typeface="Arial" charset="0"/>
              </a:rPr>
              <a:t>afecto</a:t>
            </a:r>
            <a:r>
              <a:rPr lang="es-ES" sz="1600" smtClean="0">
                <a:cs typeface="Arial" charset="0"/>
              </a:rPr>
              <a:t>.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tabLst>
                <a:tab pos="482600" algn="l"/>
              </a:tabLst>
            </a:pPr>
            <a:r>
              <a:rPr lang="es-ES" sz="1600" smtClean="0">
                <a:cs typeface="Arial" charset="0"/>
              </a:rPr>
              <a:t>Constituye la base de la sociedad, pues cumple tres funciones esenciales: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6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6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6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6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6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6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6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41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4788" y="560388"/>
            <a:ext cx="4225925" cy="4525962"/>
          </a:xfrm>
        </p:spPr>
        <p:txBody>
          <a:bodyPr/>
          <a:lstStyle/>
          <a:p>
            <a:pPr lvl="2">
              <a:defRPr/>
            </a:pPr>
            <a:r>
              <a:rPr lang="es-PE" sz="1800" b="1" dirty="0">
                <a:solidFill>
                  <a:schemeClr val="tx1"/>
                </a:solidFill>
                <a:latin typeface="Arial" charset="0"/>
                <a:ea typeface="+mn-ea"/>
              </a:rPr>
              <a:t>La función ECONÓMICA</a:t>
            </a:r>
          </a:p>
          <a:p>
            <a:pPr marL="914400" lvl="2" indent="0" algn="just">
              <a:buFont typeface="Arial" charset="0"/>
              <a:buNone/>
              <a:defRPr/>
            </a:pPr>
            <a:r>
              <a:rPr lang="es-P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Los padres tienen el deber de brindar los recursos necesarios para la subsistencia del hogar: alimentación, salud, vivienda, educación y recreación</a:t>
            </a:r>
          </a:p>
        </p:txBody>
      </p:sp>
      <p:pic>
        <p:nvPicPr>
          <p:cNvPr id="5" name="Picture 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138" b="8046"/>
          <a:stretch>
            <a:fillRect/>
          </a:stretch>
        </p:blipFill>
        <p:spPr bwMode="auto">
          <a:xfrm>
            <a:off x="5383213" y="325438"/>
            <a:ext cx="3683000" cy="34274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51" b="9291"/>
          <a:stretch>
            <a:fillRect/>
          </a:stretch>
        </p:blipFill>
        <p:spPr bwMode="auto">
          <a:xfrm>
            <a:off x="6478588" y="3059113"/>
            <a:ext cx="3427412" cy="31480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12" t="565" r="848" b="565"/>
          <a:stretch>
            <a:fillRect/>
          </a:stretch>
        </p:blipFill>
        <p:spPr bwMode="auto">
          <a:xfrm>
            <a:off x="2790825" y="3635375"/>
            <a:ext cx="2838450" cy="26289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238125" y="484188"/>
            <a:ext cx="3592513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es-ES" sz="2000" baseline="0"/>
              <a:t>La familia es el </a:t>
            </a:r>
            <a:r>
              <a:rPr lang="es-ES" sz="2000" b="1" baseline="0"/>
              <a:t>primer grupo de</a:t>
            </a:r>
            <a:r>
              <a:rPr lang="es-ES" sz="2000" baseline="0"/>
              <a:t> </a:t>
            </a:r>
            <a:r>
              <a:rPr lang="es-ES" sz="2000" b="1" baseline="0"/>
              <a:t>socialización</a:t>
            </a:r>
            <a:r>
              <a:rPr lang="es-ES" sz="2000" baseline="0"/>
              <a:t>.</a:t>
            </a:r>
            <a:br>
              <a:rPr lang="es-ES" sz="2000" baseline="0"/>
            </a:br>
            <a:r>
              <a:rPr lang="es-ES" sz="2000" baseline="0"/>
              <a:t>Es el espacio en el que aprendemos valores</a:t>
            </a:r>
            <a:br>
              <a:rPr lang="es-ES" sz="2000" baseline="0"/>
            </a:br>
            <a:r>
              <a:rPr lang="es-ES" sz="2000" baseline="0"/>
              <a:t>y normas que nos ayudan a comunicarnos</a:t>
            </a:r>
            <a:br>
              <a:rPr lang="es-ES" sz="2000" baseline="0"/>
            </a:br>
            <a:r>
              <a:rPr lang="es-ES" sz="2000" baseline="0"/>
              <a:t>y comportarnos adecuadamente.</a:t>
            </a:r>
          </a:p>
          <a:p>
            <a:pPr algn="just" eaLnBrk="1" hangingPunct="1"/>
            <a:endParaRPr lang="es-ES" sz="2000" baseline="0"/>
          </a:p>
          <a:p>
            <a:pPr algn="just" eaLnBrk="1" hangingPunct="1"/>
            <a:r>
              <a:rPr lang="es-ES" sz="2000" baseline="0"/>
              <a:t>Las primeras normas </a:t>
            </a:r>
          </a:p>
          <a:p>
            <a:pPr algn="just" eaLnBrk="1" hangingPunct="1"/>
            <a:r>
              <a:rPr lang="es-ES" sz="2000" baseline="0"/>
              <a:t>que aprendemos son las </a:t>
            </a:r>
            <a:r>
              <a:rPr lang="es-ES" sz="2000" b="1" baseline="0"/>
              <a:t>costumbres</a:t>
            </a:r>
            <a:r>
              <a:rPr lang="es-ES" sz="2000" baseline="0"/>
              <a:t>: saludar, </a:t>
            </a:r>
          </a:p>
          <a:p>
            <a:pPr algn="just" eaLnBrk="1" hangingPunct="1"/>
            <a:r>
              <a:rPr lang="es-ES" sz="2000" baseline="0"/>
              <a:t>pedir disculpas, agradecer un favor, tener buenos modales, etc.</a:t>
            </a:r>
          </a:p>
        </p:txBody>
      </p:sp>
      <p:grpSp>
        <p:nvGrpSpPr>
          <p:cNvPr id="107523" name="Group 3"/>
          <p:cNvGrpSpPr>
            <a:grpSpLocks/>
          </p:cNvGrpSpPr>
          <p:nvPr/>
        </p:nvGrpSpPr>
        <p:grpSpPr bwMode="auto">
          <a:xfrm>
            <a:off x="3571875" y="533400"/>
            <a:ext cx="5851525" cy="457200"/>
            <a:chOff x="1344" y="336"/>
            <a:chExt cx="4231" cy="288"/>
          </a:xfrm>
        </p:grpSpPr>
        <p:sp>
          <p:nvSpPr>
            <p:cNvPr id="23564" name="Rectangle 4"/>
            <p:cNvSpPr>
              <a:spLocks noChangeArrowheads="1"/>
            </p:cNvSpPr>
            <p:nvPr/>
          </p:nvSpPr>
          <p:spPr bwMode="auto">
            <a:xfrm>
              <a:off x="1344" y="336"/>
              <a:ext cx="42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s-ES" sz="2400" b="1" baseline="0">
                  <a:solidFill>
                    <a:srgbClr val="0B6091"/>
                  </a:solidFill>
                </a:rPr>
                <a:t>La convivencia en la familia</a:t>
              </a:r>
              <a:endParaRPr lang="es-ES" sz="2600" b="1" baseline="0">
                <a:solidFill>
                  <a:srgbClr val="13535A"/>
                </a:solidFill>
              </a:endParaRPr>
            </a:p>
          </p:txBody>
        </p:sp>
        <p:sp>
          <p:nvSpPr>
            <p:cNvPr id="23565" name="Line 5"/>
            <p:cNvSpPr>
              <a:spLocks noChangeShapeType="1"/>
            </p:cNvSpPr>
            <p:nvPr/>
          </p:nvSpPr>
          <p:spPr bwMode="auto">
            <a:xfrm>
              <a:off x="2496" y="624"/>
              <a:ext cx="3024" cy="0"/>
            </a:xfrm>
            <a:prstGeom prst="line">
              <a:avLst/>
            </a:prstGeom>
            <a:noFill/>
            <a:ln w="47625">
              <a:solidFill>
                <a:srgbClr val="0B6091">
                  <a:alpha val="29019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/>
            </a:p>
          </p:txBody>
        </p:sp>
      </p:grpSp>
      <p:pic>
        <p:nvPicPr>
          <p:cNvPr id="107536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2738" y="1312863"/>
            <a:ext cx="5205412" cy="44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37" name="Text Box 17"/>
          <p:cNvSpPr txBox="1">
            <a:spLocks noChangeArrowheads="1"/>
          </p:cNvSpPr>
          <p:nvPr/>
        </p:nvSpPr>
        <p:spPr bwMode="auto">
          <a:xfrm>
            <a:off x="4881563" y="5861050"/>
            <a:ext cx="43989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/>
              <a:t>En la familia aprendemos normas básicas de comportamiento</a:t>
            </a:r>
            <a:r>
              <a:rPr lang="en-US">
                <a:solidFill>
                  <a:schemeClr val="tx2"/>
                </a:solidFill>
              </a:rPr>
              <a:t>.</a:t>
            </a:r>
          </a:p>
        </p:txBody>
      </p:sp>
      <p:grpSp>
        <p:nvGrpSpPr>
          <p:cNvPr id="107542" name="Group 22"/>
          <p:cNvGrpSpPr>
            <a:grpSpLocks/>
          </p:cNvGrpSpPr>
          <p:nvPr/>
        </p:nvGrpSpPr>
        <p:grpSpPr bwMode="auto">
          <a:xfrm>
            <a:off x="3605213" y="4549775"/>
            <a:ext cx="2066925" cy="1100138"/>
            <a:chOff x="2182" y="2904"/>
            <a:chExt cx="1202" cy="693"/>
          </a:xfrm>
        </p:grpSpPr>
        <p:sp>
          <p:nvSpPr>
            <p:cNvPr id="23562" name="AutoShape 18"/>
            <p:cNvSpPr>
              <a:spLocks noChangeArrowheads="1"/>
            </p:cNvSpPr>
            <p:nvPr/>
          </p:nvSpPr>
          <p:spPr bwMode="auto">
            <a:xfrm>
              <a:off x="2182" y="2904"/>
              <a:ext cx="1202" cy="693"/>
            </a:xfrm>
            <a:prstGeom prst="wedgeEllipseCallout">
              <a:avLst>
                <a:gd name="adj1" fmla="val 8653"/>
                <a:gd name="adj2" fmla="val -98773"/>
              </a:avLst>
            </a:prstGeom>
            <a:solidFill>
              <a:srgbClr val="FFFB9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563" name="Text Box 19"/>
            <p:cNvSpPr txBox="1">
              <a:spLocks noChangeArrowheads="1"/>
            </p:cNvSpPr>
            <p:nvPr/>
          </p:nvSpPr>
          <p:spPr bwMode="auto">
            <a:xfrm>
              <a:off x="2313" y="3048"/>
              <a:ext cx="95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baseline="30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baseline="30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baseline="30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baseline="30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baseline="30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i="1"/>
                <a:t>No olvides darle las gracias a tu amiga por el regalo</a:t>
              </a:r>
              <a:br>
                <a:rPr lang="en-US" i="1"/>
              </a:br>
              <a:r>
                <a:rPr lang="en-US" i="1"/>
                <a:t>que te envió.</a:t>
              </a:r>
            </a:p>
          </p:txBody>
        </p:sp>
      </p:grpSp>
      <p:grpSp>
        <p:nvGrpSpPr>
          <p:cNvPr id="107544" name="Group 24"/>
          <p:cNvGrpSpPr>
            <a:grpSpLocks/>
          </p:cNvGrpSpPr>
          <p:nvPr/>
        </p:nvGrpSpPr>
        <p:grpSpPr bwMode="auto">
          <a:xfrm>
            <a:off x="5737225" y="1747838"/>
            <a:ext cx="2078038" cy="1084262"/>
            <a:chOff x="3614" y="1101"/>
            <a:chExt cx="1309" cy="683"/>
          </a:xfrm>
        </p:grpSpPr>
        <p:sp>
          <p:nvSpPr>
            <p:cNvPr id="23560" name="AutoShape 20"/>
            <p:cNvSpPr>
              <a:spLocks noChangeArrowheads="1"/>
            </p:cNvSpPr>
            <p:nvPr/>
          </p:nvSpPr>
          <p:spPr bwMode="auto">
            <a:xfrm>
              <a:off x="3614" y="1101"/>
              <a:ext cx="1309" cy="683"/>
            </a:xfrm>
            <a:prstGeom prst="wedgeEllipseCallout">
              <a:avLst>
                <a:gd name="adj1" fmla="val 50579"/>
                <a:gd name="adj2" fmla="val 66106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561" name="Text Box 21"/>
            <p:cNvSpPr txBox="1">
              <a:spLocks noChangeArrowheads="1"/>
            </p:cNvSpPr>
            <p:nvPr/>
          </p:nvSpPr>
          <p:spPr bwMode="auto">
            <a:xfrm>
              <a:off x="3769" y="1149"/>
              <a:ext cx="103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baseline="30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baseline="30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baseline="30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baseline="30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baseline="30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i="1" baseline="-25000">
                  <a:solidFill>
                    <a:schemeClr val="bg1"/>
                  </a:solidFill>
                </a:rPr>
                <a:t>Con la izquierda</a:t>
              </a:r>
              <a:br>
                <a:rPr lang="en-US" i="1" baseline="-25000">
                  <a:solidFill>
                    <a:schemeClr val="bg1"/>
                  </a:solidFill>
                </a:rPr>
              </a:br>
              <a:r>
                <a:rPr lang="en-US" i="1" baseline="-25000">
                  <a:solidFill>
                    <a:schemeClr val="bg1"/>
                  </a:solidFill>
                </a:rPr>
                <a:t>el tenedor, con la derecha el cuchillo y…¡a cortar!.</a:t>
              </a:r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7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7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7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7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7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7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7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7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7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7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7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7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7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build="p" autoUpdateAnimBg="0"/>
      <p:bldP spid="107537" grpId="0" autoUpdateAnimBg="0"/>
    </p:bldLst>
  </p:timing>
</p:sld>
</file>

<file path=ppt/theme/theme1.xml><?xml version="1.0" encoding="utf-8"?>
<a:theme xmlns:a="http://schemas.openxmlformats.org/drawingml/2006/main" name="Tema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oja tip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Hoja tipo Ver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Tema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Hoja tip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Hoja tipo Ver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3358</TotalTime>
  <Words>135</Words>
  <Application>Microsoft Office PowerPoint</Application>
  <PresentationFormat>A4 (210 x 297 mm)</PresentationFormat>
  <Paragraphs>22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Títulos de diapositiva</vt:lpstr>
      </vt:variant>
      <vt:variant>
        <vt:i4>4</vt:i4>
      </vt:variant>
    </vt:vector>
  </HeadingPairs>
  <TitlesOfParts>
    <vt:vector size="12" baseType="lpstr">
      <vt:lpstr>Tema1</vt:lpstr>
      <vt:lpstr>Hoja tipo</vt:lpstr>
      <vt:lpstr>Hoja tipo Verde</vt:lpstr>
      <vt:lpstr>Custom Design</vt:lpstr>
      <vt:lpstr>1_Tema1</vt:lpstr>
      <vt:lpstr>1_Hoja tipo</vt:lpstr>
      <vt:lpstr>1_Hoja tipo Verde</vt:lpstr>
      <vt:lpstr>1_Custom Design</vt:lpstr>
      <vt:lpstr>Diapositiva 1</vt:lpstr>
      <vt:lpstr>Diapositiva 2</vt:lpstr>
      <vt:lpstr>Diapositiva 3</vt:lpstr>
      <vt:lpstr>Diapositiva 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¿CÓMO DEBO CUIDARME?</dc:title>
  <dc:creator>Sandra Cornejo</dc:creator>
  <cp:lastModifiedBy>NICOLAS</cp:lastModifiedBy>
  <cp:revision>471</cp:revision>
  <cp:lastPrinted>2009-12-14T22:42:04Z</cp:lastPrinted>
  <dcterms:created xsi:type="dcterms:W3CDTF">2008-05-13T04:54:49Z</dcterms:created>
  <dcterms:modified xsi:type="dcterms:W3CDTF">2013-03-06T01:08:24Z</dcterms:modified>
</cp:coreProperties>
</file>